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0" r:id="rId4"/>
    <p:sldId id="262" r:id="rId5"/>
    <p:sldId id="259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òe Phạm Xuân" initials="HPX" lastIdx="1" clrIdx="0">
    <p:extLst>
      <p:ext uri="{19B8F6BF-5375-455C-9EA6-DF929625EA0E}">
        <p15:presenceInfo xmlns:p15="http://schemas.microsoft.com/office/powerpoint/2012/main" userId="62cb19c7411b39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0371788388837"/>
          <c:y val="0.13352410207669779"/>
          <c:w val="0.4868491897228443"/>
          <c:h val="0.75917839270624965"/>
        </c:manualLayout>
      </c:layout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35-46CD-9D70-5D2F868BCF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E35-46CD-9D70-5D2F868BCF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E35-46CD-9D70-5D2F868BCF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35-46CD-9D70-5D2F868BCF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E35-46CD-9D70-5D2F868BCFE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E35-46CD-9D70-5D2F868BCFE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E35-46CD-9D70-5D2F868BCFE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E35-46CD-9D70-5D2F868BCFEB}"/>
              </c:ext>
            </c:extLst>
          </c:dPt>
          <c:dLbls>
            <c:dLbl>
              <c:idx val="0"/>
              <c:layout>
                <c:manualLayout>
                  <c:x val="-0.17428958077488022"/>
                  <c:y val="-0.162444010745611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35-46CD-9D70-5D2F868BC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Sheet1!$B$4:$B$11</c:f>
              <c:strCache>
                <c:ptCount val="8"/>
                <c:pt idx="0">
                  <c:v>Thanh toán</c:v>
                </c:pt>
                <c:pt idx="1">
                  <c:v>Gọi vốn cộng đồng</c:v>
                </c:pt>
                <c:pt idx="2">
                  <c:v>Bitcoin/Blockchain</c:v>
                </c:pt>
                <c:pt idx="3">
                  <c:v>POS/mPOS Management</c:v>
                </c:pt>
                <c:pt idx="4">
                  <c:v>Data Management</c:v>
                </c:pt>
                <c:pt idx="5">
                  <c:v>Personal Finance</c:v>
                </c:pt>
                <c:pt idx="6">
                  <c:v>Lending</c:v>
                </c:pt>
                <c:pt idx="7">
                  <c:v>Comparisim sites</c:v>
                </c:pt>
              </c:strCache>
            </c:strRef>
          </c:cat>
          <c:val>
            <c:numRef>
              <c:f>Sheet1!$C$4:$C$11</c:f>
              <c:numCache>
                <c:formatCode>0.00%</c:formatCode>
                <c:ptCount val="8"/>
                <c:pt idx="0">
                  <c:v>0.60526000000000002</c:v>
                </c:pt>
                <c:pt idx="1">
                  <c:v>0.10526000000000001</c:v>
                </c:pt>
                <c:pt idx="2">
                  <c:v>7.8950000000000006E-2</c:v>
                </c:pt>
                <c:pt idx="3">
                  <c:v>5.2630000000000003E-2</c:v>
                </c:pt>
                <c:pt idx="4">
                  <c:v>5.2630000000000003E-2</c:v>
                </c:pt>
                <c:pt idx="5">
                  <c:v>5.2630000000000003E-2</c:v>
                </c:pt>
                <c:pt idx="6">
                  <c:v>2.632E-2</c:v>
                </c:pt>
                <c:pt idx="7">
                  <c:v>2.632E-2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E35-46CD-9D70-5D2F868BCFE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301373504766549"/>
          <c:y val="6.2485955010438084E-2"/>
          <c:w val="0.3121911076869206"/>
          <c:h val="0.9375140449895619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23643919510061"/>
          <c:y val="0.16203703703703703"/>
          <c:w val="0.4326382327209099"/>
          <c:h val="0.721063721201516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52-4C74-9906-F528262463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52-4C74-9906-F528262463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52-4C74-9906-F528262463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Sheet1!$C$5:$C$7</c:f>
              <c:strCache>
                <c:ptCount val="3"/>
                <c:pt idx="0">
                  <c:v>Liên kết với ngân hàng</c:v>
                </c:pt>
                <c:pt idx="1">
                  <c:v>Dịch vụ mới hoàn toàn của Fintech</c:v>
                </c:pt>
                <c:pt idx="2">
                  <c:v>Cạnh tranh thị phần</c:v>
                </c:pt>
              </c:strCache>
            </c:strRef>
          </c:cat>
          <c:val>
            <c:numRef>
              <c:f>Sheet1!$D$5:$D$7</c:f>
              <c:numCache>
                <c:formatCode>0%</c:formatCode>
                <c:ptCount val="3"/>
                <c:pt idx="0">
                  <c:v>0.72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52-4C74-9906-F528262463A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402340332458444"/>
          <c:y val="0.15624890638670169"/>
          <c:w val="0.26861986001749788"/>
          <c:h val="0.7141214639836687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5T17:09:11.167" idx="1">
    <p:pos x="3219" y="345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17A9B-3B15-45EC-9E35-29282FF66DC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38AF1-73DB-46F4-8647-AA384150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5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7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3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0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4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3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8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69A169C-92BF-42DD-8A67-A2A39A684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0EDE8-21A8-45A3-A4BA-402F38A7B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2" y="2265729"/>
            <a:ext cx="10619047" cy="17474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CỦA FINTECH TỚI NGÀNH DỊCH VỤ TÀI CHÍNH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57314-A9CC-4F25-B5C7-DFB8B67BF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039361"/>
            <a:ext cx="9078562" cy="1105084"/>
          </a:xfrm>
        </p:spPr>
        <p:txBody>
          <a:bodyPr anchor="ctr">
            <a:normAutofit fontScale="475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200" b="1" dirty="0">
                <a:solidFill>
                  <a:schemeClr val="bg1"/>
                </a:solidFill>
              </a:rPr>
              <a:t>Phạm Xuân Hòe</a:t>
            </a:r>
          </a:p>
          <a:p>
            <a:r>
              <a:rPr lang="en-US" sz="4200" b="1" dirty="0" err="1">
                <a:solidFill>
                  <a:schemeClr val="bg1"/>
                </a:solidFill>
              </a:rPr>
              <a:t>Nguyên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Phó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Viện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trưởng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Viện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chiến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lược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ngân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hàng</a:t>
            </a:r>
            <a:r>
              <a:rPr lang="en-US" sz="4200" b="1" dirty="0">
                <a:solidFill>
                  <a:schemeClr val="bg1"/>
                </a:solidFill>
              </a:rPr>
              <a:t>, NHNN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751-59D0-47B2-BA26-2785C5B041F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B8EBE-FCBD-40FC-84C9-9FFFE4516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808480"/>
            <a:ext cx="10168128" cy="50495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Fitech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NHTW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NHTM,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&amp; SP DV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Fintech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Fintech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2AAF8-538B-4D77-8E67-E2CB5661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390525"/>
            <a:ext cx="10168128" cy="133769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</a:t>
            </a:r>
            <a:r>
              <a:rPr lang="en-US" b="1" dirty="0" err="1">
                <a:solidFill>
                  <a:schemeClr val="bg1"/>
                </a:solidFill>
              </a:rPr>
              <a:t>Tổng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những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lĩnh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vực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</a:t>
            </a:r>
            <a:r>
              <a:rPr lang="en-US" b="1" dirty="0">
                <a:solidFill>
                  <a:schemeClr val="bg1"/>
                </a:solidFill>
              </a:rPr>
              <a:t> Fintech </a:t>
            </a:r>
            <a:r>
              <a:rPr lang="en-US" b="1" dirty="0" err="1">
                <a:solidFill>
                  <a:schemeClr val="bg1"/>
                </a:solidFill>
              </a:rPr>
              <a:t>hoạt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động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</a:t>
            </a:r>
            <a:r>
              <a:rPr lang="en-US" b="1" dirty="0">
                <a:solidFill>
                  <a:schemeClr val="bg1"/>
                </a:solidFill>
              </a:rPr>
              <a:t> xu </a:t>
            </a:r>
            <a:r>
              <a:rPr lang="en-US" b="1" dirty="0" err="1">
                <a:solidFill>
                  <a:schemeClr val="bg1"/>
                </a:solidFill>
              </a:rPr>
              <a:t>hướng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mô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doanh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(</a:t>
            </a:r>
            <a:r>
              <a:rPr lang="en-US" sz="2000" b="1" i="1" dirty="0" err="1">
                <a:solidFill>
                  <a:schemeClr val="bg1"/>
                </a:solidFill>
              </a:rPr>
              <a:t>Nguồn</a:t>
            </a:r>
            <a:r>
              <a:rPr lang="en-US" sz="2000" b="1" i="1" dirty="0">
                <a:solidFill>
                  <a:schemeClr val="bg1"/>
                </a:solidFill>
              </a:rPr>
              <a:t>: </a:t>
            </a:r>
            <a:r>
              <a:rPr lang="en-US" sz="2000" b="1" i="1" dirty="0" err="1">
                <a:solidFill>
                  <a:schemeClr val="bg1"/>
                </a:solidFill>
              </a:rPr>
              <a:t>Điều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tra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của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Vụ</a:t>
            </a:r>
            <a:r>
              <a:rPr lang="en-US" sz="2000" b="1" i="1" dirty="0">
                <a:solidFill>
                  <a:schemeClr val="bg1"/>
                </a:solidFill>
              </a:rPr>
              <a:t> TT NHNN)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4F86C3-DA41-4458-90FE-398D85773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1820800"/>
            <a:ext cx="4937760" cy="693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6EA20E5B-4485-427E-81EC-155FA20EE9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97303068"/>
              </p:ext>
            </p:extLst>
          </p:nvPr>
        </p:nvGraphicFramePr>
        <p:xfrm>
          <a:off x="1116013" y="2638425"/>
          <a:ext cx="4937125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7213D-C931-4C7A-9FA2-45415A124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1820801"/>
            <a:ext cx="4937760" cy="693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/>
              <a:t>Xu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doanh</a:t>
            </a:r>
            <a:endParaRPr lang="en-US" dirty="0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C6C1911C-9FE0-44EC-92E4-E7E9DA2D6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59872756"/>
              </p:ext>
            </p:extLst>
          </p:nvPr>
        </p:nvGraphicFramePr>
        <p:xfrm>
          <a:off x="6345460" y="2665475"/>
          <a:ext cx="4938712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999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E8EA80-BA9F-4BE3-8C1D-EAB93B32EC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296685"/>
              </p:ext>
            </p:extLst>
          </p:nvPr>
        </p:nvGraphicFramePr>
        <p:xfrm>
          <a:off x="1009650" y="1066799"/>
          <a:ext cx="10714990" cy="5921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241">
                  <a:extLst>
                    <a:ext uri="{9D8B030D-6E8A-4147-A177-3AD203B41FA5}">
                      <a16:colId xmlns:a16="http://schemas.microsoft.com/office/drawing/2014/main" val="999879419"/>
                    </a:ext>
                  </a:extLst>
                </a:gridCol>
                <a:gridCol w="5252636">
                  <a:extLst>
                    <a:ext uri="{9D8B030D-6E8A-4147-A177-3AD203B41FA5}">
                      <a16:colId xmlns:a16="http://schemas.microsoft.com/office/drawing/2014/main" val="2590206257"/>
                    </a:ext>
                  </a:extLst>
                </a:gridCol>
                <a:gridCol w="1015648">
                  <a:extLst>
                    <a:ext uri="{9D8B030D-6E8A-4147-A177-3AD203B41FA5}">
                      <a16:colId xmlns:a16="http://schemas.microsoft.com/office/drawing/2014/main" val="1329437617"/>
                    </a:ext>
                  </a:extLst>
                </a:gridCol>
                <a:gridCol w="3833465">
                  <a:extLst>
                    <a:ext uri="{9D8B030D-6E8A-4147-A177-3AD203B41FA5}">
                      <a16:colId xmlns:a16="http://schemas.microsoft.com/office/drawing/2014/main" val="1650775322"/>
                    </a:ext>
                  </a:extLst>
                </a:gridCol>
              </a:tblGrid>
              <a:tr h="604790">
                <a:tc>
                  <a:txBody>
                    <a:bodyPr/>
                    <a:lstStyle/>
                    <a:p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Lĩnh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hoạt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động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Sô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lượng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Fintech </a:t>
                      </a:r>
                      <a:r>
                        <a:rPr lang="en-US" dirty="0" err="1"/>
                        <a:t>Điển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76238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Thanh </a:t>
                      </a:r>
                      <a:r>
                        <a:rPr lang="en-US" dirty="0" err="1"/>
                        <a:t>toán</a:t>
                      </a:r>
                      <a:r>
                        <a:rPr lang="en-US" dirty="0"/>
                        <a:t> &amp; </a:t>
                      </a:r>
                      <a:r>
                        <a:rPr lang="en-US" dirty="0" err="1"/>
                        <a:t>ví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MoMo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Moca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Vnpay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Zalopay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65057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 </a:t>
                      </a:r>
                      <a:r>
                        <a:rPr lang="en-US" dirty="0" err="1"/>
                        <a:t>sánh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báo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giá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hỗ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tuyến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Ebaohiem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065574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Chấm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xếp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hạng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dụng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Trusting social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70851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nhân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Kiu</a:t>
                      </a:r>
                      <a:r>
                        <a:rPr lang="en-US" dirty="0"/>
                        <a:t>, Toss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253574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Insurtech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Papaya, </a:t>
                      </a:r>
                      <a:r>
                        <a:rPr lang="en-US" dirty="0" err="1"/>
                        <a:t>Inso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Opes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Wicare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531672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 (Point of sale)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bePOS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592348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Blockchain, </a:t>
                      </a:r>
                      <a:r>
                        <a:rPr lang="en-US" dirty="0" err="1"/>
                        <a:t>Cryto</a:t>
                      </a:r>
                      <a:r>
                        <a:rPr lang="en-US" dirty="0"/>
                        <a:t> and Remittance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Tomochain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Keyber</a:t>
                      </a:r>
                      <a:r>
                        <a:rPr lang="en-US" dirty="0"/>
                        <a:t>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85240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Digital bank &amp; </a:t>
                      </a:r>
                      <a:r>
                        <a:rPr lang="en-US" dirty="0" err="1"/>
                        <a:t>Intrastructure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76296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Timo,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muon, Inter loan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0608"/>
                  </a:ext>
                </a:extLst>
              </a:tr>
              <a:tr h="493726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SMEs Financing(</a:t>
                      </a:r>
                      <a:r>
                        <a:rPr lang="en-US" dirty="0" err="1"/>
                        <a:t>Giúp</a:t>
                      </a:r>
                      <a:r>
                        <a:rPr lang="en-US" dirty="0"/>
                        <a:t> SME </a:t>
                      </a:r>
                      <a:r>
                        <a:rPr lang="en-US" dirty="0" err="1"/>
                        <a:t>gọi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vốn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cộng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đồng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Eloan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Daragonlend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467735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dirty="0" err="1"/>
                        <a:t>Quản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sản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Monelover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409833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Crowfunding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Gọi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vốn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cộng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đồng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cho</a:t>
                      </a:r>
                      <a:r>
                        <a:rPr lang="en-US" dirty="0"/>
                        <a:t> Start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Betado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Fundstart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Kindmate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880560"/>
                  </a:ext>
                </a:extLst>
              </a:tr>
              <a:tr h="398955"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Impact Investing (</a:t>
                      </a:r>
                      <a:r>
                        <a:rPr lang="en-US" dirty="0" err="1"/>
                        <a:t>cho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cộng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đồng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Kiva, </a:t>
                      </a:r>
                      <a:r>
                        <a:rPr lang="en-US" dirty="0" err="1"/>
                        <a:t>Lendwithcare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10800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AA6135D-2F7D-4C1B-9E25-C64283E8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1"/>
            <a:ext cx="10861040" cy="9753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I. </a:t>
            </a:r>
            <a:r>
              <a:rPr lang="en-US" sz="3600" b="1" dirty="0" err="1">
                <a:solidFill>
                  <a:schemeClr val="bg1"/>
                </a:solidFill>
              </a:rPr>
              <a:t>Tổng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những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lĩnh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vực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mà</a:t>
            </a:r>
            <a:r>
              <a:rPr lang="en-US" sz="3600" b="1" dirty="0">
                <a:solidFill>
                  <a:schemeClr val="bg1"/>
                </a:solidFill>
              </a:rPr>
              <a:t> Fintech </a:t>
            </a:r>
            <a:r>
              <a:rPr lang="en-US" sz="3600" b="1" dirty="0" err="1">
                <a:solidFill>
                  <a:schemeClr val="bg1"/>
                </a:solidFill>
              </a:rPr>
              <a:t>hoạt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động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và</a:t>
            </a:r>
            <a:r>
              <a:rPr lang="en-US" sz="3600" b="1" dirty="0">
                <a:solidFill>
                  <a:schemeClr val="bg1"/>
                </a:solidFill>
              </a:rPr>
              <a:t> xu </a:t>
            </a:r>
            <a:r>
              <a:rPr lang="en-US" sz="3600" b="1" dirty="0" err="1">
                <a:solidFill>
                  <a:schemeClr val="bg1"/>
                </a:solidFill>
              </a:rPr>
              <a:t>hướng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mô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kinh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doanh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(</a:t>
            </a:r>
            <a:r>
              <a:rPr lang="en-US" sz="2200" b="1" dirty="0" err="1">
                <a:solidFill>
                  <a:schemeClr val="bg1"/>
                </a:solidFill>
              </a:rPr>
              <a:t>nguồn</a:t>
            </a:r>
            <a:r>
              <a:rPr lang="en-US" sz="2200" b="1" dirty="0">
                <a:solidFill>
                  <a:schemeClr val="bg1"/>
                </a:solidFill>
              </a:rPr>
              <a:t>: Fulbright)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2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5641-5DB2-4FAB-9227-5110B1DE6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728788"/>
            <a:ext cx="10168128" cy="48955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CSTT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(VN ko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Cryptocurrencies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TTKDTM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Fintech (sandbox);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qua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(NH –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khoán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an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hacker…=&gt;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66455E-E992-4A7D-BAFA-717C32FC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I. 9 </a:t>
            </a:r>
            <a:r>
              <a:rPr lang="en-US" sz="3600" b="1" dirty="0" err="1">
                <a:solidFill>
                  <a:schemeClr val="bg1"/>
                </a:solidFill>
              </a:rPr>
              <a:t>tác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động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của</a:t>
            </a:r>
            <a:r>
              <a:rPr lang="en-US" sz="3600" b="1" dirty="0">
                <a:solidFill>
                  <a:schemeClr val="bg1"/>
                </a:solidFill>
              </a:rPr>
              <a:t> Fintech </a:t>
            </a:r>
            <a:r>
              <a:rPr lang="en-US" sz="3600" b="1" dirty="0" err="1">
                <a:solidFill>
                  <a:schemeClr val="bg1"/>
                </a:solidFill>
              </a:rPr>
              <a:t>lên</a:t>
            </a:r>
            <a:r>
              <a:rPr lang="en-US" sz="3600" b="1" dirty="0">
                <a:solidFill>
                  <a:schemeClr val="bg1"/>
                </a:solidFill>
              </a:rPr>
              <a:t> NHTW</a:t>
            </a:r>
          </a:p>
        </p:txBody>
      </p:sp>
    </p:spTree>
    <p:extLst>
      <p:ext uri="{BB962C8B-B14F-4D97-AF65-F5344CB8AC3E}">
        <p14:creationId xmlns:p14="http://schemas.microsoft.com/office/powerpoint/2010/main" val="369008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B366-8229-4B22-8D82-59FD1D75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96583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</a:t>
            </a:r>
            <a:r>
              <a:rPr lang="en-US" b="1" dirty="0" err="1">
                <a:solidFill>
                  <a:schemeClr val="bg1"/>
                </a:solidFill>
              </a:rPr>
              <a:t>Thách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thức</a:t>
            </a:r>
            <a:r>
              <a:rPr lang="en-US" b="1" dirty="0">
                <a:solidFill>
                  <a:schemeClr val="bg1"/>
                </a:solidFill>
              </a:rPr>
              <a:t> &amp; </a:t>
            </a:r>
            <a:r>
              <a:rPr lang="en-US" b="1" dirty="0" err="1">
                <a:solidFill>
                  <a:schemeClr val="bg1"/>
                </a:solidFill>
              </a:rPr>
              <a:t>cơ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triển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đối</a:t>
            </a:r>
            <a:r>
              <a:rPr lang="en-US" b="1" dirty="0">
                <a:solidFill>
                  <a:schemeClr val="bg1"/>
                </a:solidFill>
              </a:rPr>
              <a:t> NHTM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9294-D88B-4126-A3A0-3306E9204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1657350"/>
            <a:ext cx="4937760" cy="581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thách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NHTM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AE11-D450-40D9-A0C5-DCDE33FE2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2238375"/>
            <a:ext cx="4937760" cy="46196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lược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tầm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nhìn</a:t>
            </a:r>
            <a:r>
              <a:rPr lang="en-US" b="1" dirty="0">
                <a:solidFill>
                  <a:srgbClr val="FF0000"/>
                </a:solidFill>
              </a:rPr>
              <a:t> &amp; </a:t>
            </a:r>
            <a:r>
              <a:rPr lang="en-US" b="1" dirty="0" err="1">
                <a:solidFill>
                  <a:srgbClr val="FF0000"/>
                </a:solidFill>
              </a:rPr>
              <a:t>quản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NH </a:t>
            </a:r>
            <a:r>
              <a:rPr lang="en-US" b="1" dirty="0" err="1">
                <a:solidFill>
                  <a:srgbClr val="FF0000"/>
                </a:solidFill>
              </a:rPr>
              <a:t>trong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số</a:t>
            </a:r>
            <a:r>
              <a:rPr lang="en-US" b="1" dirty="0"/>
              <a:t>.</a:t>
            </a:r>
          </a:p>
          <a:p>
            <a:r>
              <a:rPr lang="en-US" b="1" dirty="0" err="1"/>
              <a:t>Đối</a:t>
            </a:r>
            <a:r>
              <a:rPr lang="en-US" b="1" dirty="0"/>
              <a:t> </a:t>
            </a:r>
            <a:r>
              <a:rPr lang="en-US" b="1" dirty="0" err="1"/>
              <a:t>thủ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(</a:t>
            </a:r>
            <a:r>
              <a:rPr lang="en-US" b="1" dirty="0" err="1"/>
              <a:t>thị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,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tiện</a:t>
            </a:r>
            <a:r>
              <a:rPr lang="en-US" b="1" dirty="0"/>
              <a:t> </a:t>
            </a:r>
            <a:r>
              <a:rPr lang="en-US" b="1" dirty="0" err="1"/>
              <a:t>lợi</a:t>
            </a:r>
            <a:r>
              <a:rPr lang="en-US" b="1" dirty="0"/>
              <a:t>, chi </a:t>
            </a:r>
            <a:r>
              <a:rPr lang="en-US" b="1" dirty="0" err="1"/>
              <a:t>phí</a:t>
            </a:r>
            <a:r>
              <a:rPr lang="en-US" b="1" dirty="0"/>
              <a:t>,), </a:t>
            </a:r>
            <a:r>
              <a:rPr lang="en-US" b="1" dirty="0" err="1"/>
              <a:t>phá</a:t>
            </a:r>
            <a:r>
              <a:rPr lang="en-US" b="1" dirty="0"/>
              <a:t>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độc</a:t>
            </a:r>
            <a:r>
              <a:rPr lang="en-US" b="1" dirty="0"/>
              <a:t> </a:t>
            </a:r>
            <a:r>
              <a:rPr lang="en-US" b="1" dirty="0" err="1"/>
              <a:t>tôn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Bank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Vốn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đầu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nghệ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Cắt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giảm</a:t>
            </a:r>
            <a:r>
              <a:rPr lang="en-US" b="1" dirty="0">
                <a:solidFill>
                  <a:srgbClr val="FF0000"/>
                </a:solidFill>
              </a:rPr>
              <a:t> chi </a:t>
            </a:r>
            <a:r>
              <a:rPr lang="en-US" b="1" dirty="0" err="1">
                <a:solidFill>
                  <a:srgbClr val="FF0000"/>
                </a:solidFill>
              </a:rPr>
              <a:t>nhánh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vật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lý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viên</a:t>
            </a:r>
            <a:r>
              <a:rPr lang="en-US" b="1" dirty="0"/>
              <a:t>.</a:t>
            </a:r>
          </a:p>
          <a:p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quy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quy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xử</a:t>
            </a:r>
            <a:r>
              <a:rPr lang="en-US" b="1" dirty="0"/>
              <a:t> </a:t>
            </a:r>
            <a:r>
              <a:rPr lang="en-US" b="1" dirty="0" err="1"/>
              <a:t>lý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.</a:t>
            </a:r>
          </a:p>
          <a:p>
            <a:r>
              <a:rPr lang="en-US" b="1" dirty="0" err="1"/>
              <a:t>Thách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pháp</a:t>
            </a:r>
            <a:r>
              <a:rPr lang="en-US" b="1" dirty="0"/>
              <a:t> </a:t>
            </a:r>
            <a:r>
              <a:rPr lang="en-US" b="1" dirty="0" err="1"/>
              <a:t>lý</a:t>
            </a:r>
            <a:r>
              <a:rPr lang="en-US" b="1" dirty="0"/>
              <a:t> (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đồng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, NH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làm</a:t>
            </a:r>
            <a:r>
              <a:rPr lang="en-US" b="1" dirty="0"/>
              <a:t> </a:t>
            </a:r>
            <a:r>
              <a:rPr lang="en-US" b="1" dirty="0" err="1"/>
              <a:t>khung</a:t>
            </a:r>
            <a:r>
              <a:rPr lang="en-US" b="1" dirty="0"/>
              <a:t> </a:t>
            </a:r>
            <a:r>
              <a:rPr lang="en-US" b="1" dirty="0" err="1"/>
              <a:t>khổ</a:t>
            </a:r>
            <a:r>
              <a:rPr lang="en-US" b="1" dirty="0"/>
              <a:t> </a:t>
            </a:r>
            <a:r>
              <a:rPr lang="en-US" b="1" dirty="0" err="1"/>
              <a:t>pháp</a:t>
            </a:r>
            <a:r>
              <a:rPr lang="en-US" b="1" dirty="0"/>
              <a:t> </a:t>
            </a:r>
            <a:r>
              <a:rPr lang="en-US" b="1" dirty="0" err="1"/>
              <a:t>luật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).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Tấn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mạng</a:t>
            </a:r>
            <a:r>
              <a:rPr lang="en-US" b="1" dirty="0">
                <a:solidFill>
                  <a:srgbClr val="FF0000"/>
                </a:solidFill>
              </a:rPr>
              <a:t>, an </a:t>
            </a:r>
            <a:r>
              <a:rPr lang="en-US" b="1" dirty="0" err="1">
                <a:solidFill>
                  <a:srgbClr val="FF0000"/>
                </a:solidFill>
              </a:rPr>
              <a:t>ninh</a:t>
            </a:r>
            <a:r>
              <a:rPr lang="en-US" b="1" dirty="0">
                <a:solidFill>
                  <a:srgbClr val="FF0000"/>
                </a:solidFill>
              </a:rPr>
              <a:t> an </a:t>
            </a:r>
            <a:r>
              <a:rPr lang="en-US" b="1" dirty="0" err="1">
                <a:solidFill>
                  <a:srgbClr val="FF0000"/>
                </a:solidFill>
              </a:rPr>
              <a:t>toàn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bảo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mật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dữ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KH..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99662-5BB0-487D-80F4-62BF4EB91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1657350"/>
            <a:ext cx="4937760" cy="581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NHTM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C2723-AD7F-4E98-BDE8-43E8A2FB8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2238375"/>
            <a:ext cx="4937760" cy="47910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kinh</a:t>
            </a:r>
            <a:r>
              <a:rPr lang="en-US" b="1" dirty="0"/>
              <a:t> </a:t>
            </a:r>
            <a:r>
              <a:rPr lang="en-US" b="1" dirty="0" err="1"/>
              <a:t>doanh</a:t>
            </a:r>
            <a:r>
              <a:rPr lang="en-US" b="1" dirty="0"/>
              <a:t> </a:t>
            </a:r>
            <a:r>
              <a:rPr lang="en-US" b="1" dirty="0" err="1"/>
              <a:t>đa</a:t>
            </a:r>
            <a:r>
              <a:rPr lang="en-US" b="1" dirty="0"/>
              <a:t> </a:t>
            </a:r>
            <a:r>
              <a:rPr lang="en-US" b="1" dirty="0" err="1"/>
              <a:t>kênh</a:t>
            </a:r>
            <a:r>
              <a:rPr lang="en-US" b="1" dirty="0"/>
              <a:t>, </a:t>
            </a:r>
            <a:r>
              <a:rPr lang="en-US" b="1" dirty="0" err="1"/>
              <a:t>đa</a:t>
            </a:r>
            <a:r>
              <a:rPr lang="en-US" b="1" dirty="0"/>
              <a:t> SPDV.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Cải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doanh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tiết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kiệm</a:t>
            </a:r>
            <a:r>
              <a:rPr lang="en-US" b="1" dirty="0">
                <a:solidFill>
                  <a:srgbClr val="FF0000"/>
                </a:solidFill>
              </a:rPr>
              <a:t> chi </a:t>
            </a:r>
            <a:r>
              <a:rPr lang="en-US" b="1" dirty="0" err="1">
                <a:solidFill>
                  <a:srgbClr val="FF0000"/>
                </a:solidFill>
              </a:rPr>
              <a:t>phí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toán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mô</a:t>
            </a:r>
            <a:r>
              <a:rPr lang="en-US" b="1" dirty="0">
                <a:solidFill>
                  <a:srgbClr val="FF0000"/>
                </a:solidFill>
              </a:rPr>
              <a:t>/ </a:t>
            </a:r>
            <a:r>
              <a:rPr lang="en-US" b="1" dirty="0" err="1">
                <a:solidFill>
                  <a:srgbClr val="FF0000"/>
                </a:solidFill>
              </a:rPr>
              <a:t>gia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tăng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tỷ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trọng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từ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dịch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vụ</a:t>
            </a:r>
            <a:r>
              <a:rPr lang="en-US" b="1" dirty="0">
                <a:solidFill>
                  <a:srgbClr val="FF0000"/>
                </a:solidFill>
              </a:rPr>
              <a:t>).</a:t>
            </a:r>
          </a:p>
          <a:p>
            <a:r>
              <a:rPr lang="en-US" b="1" dirty="0"/>
              <a:t>Gia </a:t>
            </a:r>
            <a:r>
              <a:rPr lang="en-US" b="1" dirty="0" err="1"/>
              <a:t>tăng</a:t>
            </a:r>
            <a:r>
              <a:rPr lang="en-US" b="1" dirty="0"/>
              <a:t> </a:t>
            </a:r>
            <a:r>
              <a:rPr lang="en-US" b="1" dirty="0" err="1"/>
              <a:t>trải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khách</a:t>
            </a:r>
            <a:r>
              <a:rPr lang="en-US" b="1" dirty="0"/>
              <a:t> </a:t>
            </a:r>
            <a:r>
              <a:rPr lang="en-US" b="1" dirty="0" err="1"/>
              <a:t>hàng</a:t>
            </a:r>
            <a:endParaRPr lang="en-US" b="1" dirty="0"/>
          </a:p>
          <a:p>
            <a:r>
              <a:rPr lang="en-US" b="1" dirty="0" err="1">
                <a:solidFill>
                  <a:srgbClr val="FF0000"/>
                </a:solidFill>
              </a:rPr>
              <a:t>Tăng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cường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năng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quản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rủi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Retech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tuân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lý</a:t>
            </a:r>
            <a:r>
              <a:rPr lang="en-US" b="1" dirty="0">
                <a:solidFill>
                  <a:srgbClr val="FF0000"/>
                </a:solidFill>
              </a:rPr>
              <a:t>; </a:t>
            </a:r>
            <a:r>
              <a:rPr lang="en-US" b="1" dirty="0" err="1">
                <a:solidFill>
                  <a:srgbClr val="FF0000"/>
                </a:solidFill>
              </a:rPr>
              <a:t>Chấm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điểm</a:t>
            </a:r>
            <a:r>
              <a:rPr lang="en-US" b="1" dirty="0">
                <a:solidFill>
                  <a:srgbClr val="FF0000"/>
                </a:solidFill>
              </a:rPr>
              <a:t> ra </a:t>
            </a:r>
            <a:r>
              <a:rPr lang="en-US" b="1" dirty="0" err="1">
                <a:solidFill>
                  <a:srgbClr val="FF0000"/>
                </a:solidFill>
              </a:rPr>
              <a:t>quyết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định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nhanh</a:t>
            </a:r>
            <a:r>
              <a:rPr lang="en-US" b="1" dirty="0">
                <a:solidFill>
                  <a:srgbClr val="FF0000"/>
                </a:solidFill>
              </a:rPr>
              <a:t> TD…</a:t>
            </a:r>
            <a:r>
              <a:rPr lang="en-US" b="1" dirty="0"/>
              <a:t>)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Nền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tảng</a:t>
            </a:r>
            <a:r>
              <a:rPr lang="en-US" b="1" dirty="0">
                <a:solidFill>
                  <a:srgbClr val="FF0000"/>
                </a:solidFill>
              </a:rPr>
              <a:t> Open API banking </a:t>
            </a:r>
            <a:r>
              <a:rPr lang="en-US" b="1" dirty="0" err="1">
                <a:solidFill>
                  <a:srgbClr val="FF0000"/>
                </a:solidFill>
              </a:rPr>
              <a:t>kết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thứ</a:t>
            </a:r>
            <a:r>
              <a:rPr lang="en-US" b="1" dirty="0">
                <a:solidFill>
                  <a:srgbClr val="FF0000"/>
                </a:solidFill>
              </a:rPr>
              <a:t> 3 =&gt; </a:t>
            </a:r>
            <a:r>
              <a:rPr lang="en-US" b="1" dirty="0" err="1">
                <a:solidFill>
                  <a:srgbClr val="FF0000"/>
                </a:solidFill>
              </a:rPr>
              <a:t>sinh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mở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cung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ứng</a:t>
            </a:r>
            <a:r>
              <a:rPr lang="en-US" b="1" dirty="0">
                <a:solidFill>
                  <a:srgbClr val="FF0000"/>
                </a:solidFill>
              </a:rPr>
              <a:t> DVNH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Quản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dữ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đa</a:t>
            </a:r>
            <a:r>
              <a:rPr lang="en-US" b="1" dirty="0">
                <a:solidFill>
                  <a:srgbClr val="FF0000"/>
                </a:solidFill>
              </a:rPr>
              <a:t>  “</a:t>
            </a:r>
            <a:r>
              <a:rPr lang="en-US" b="1" dirty="0" err="1">
                <a:solidFill>
                  <a:srgbClr val="FF0000"/>
                </a:solidFill>
              </a:rPr>
              <a:t>mỏ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vàng</a:t>
            </a:r>
            <a:r>
              <a:rPr lang="en-US" b="1" dirty="0">
                <a:solidFill>
                  <a:srgbClr val="FF0000"/>
                </a:solidFill>
              </a:rPr>
              <a:t>” </a:t>
            </a:r>
            <a:r>
              <a:rPr lang="en-US" b="1" dirty="0" err="1">
                <a:solidFill>
                  <a:srgbClr val="FF0000"/>
                </a:solidFill>
              </a:rPr>
              <a:t>này</a:t>
            </a:r>
            <a:r>
              <a:rPr lang="en-US" b="1" dirty="0">
                <a:solidFill>
                  <a:srgbClr val="FF0000"/>
                </a:solidFill>
              </a:rPr>
              <a:t>;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3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4837-B323-459B-9759-F4F730182D2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III</a:t>
            </a:r>
            <a:r>
              <a:rPr lang="en-US" dirty="0"/>
              <a:t>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Fintech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E8237-C503-480D-83D5-B79613D9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728216"/>
            <a:ext cx="10168128" cy="52923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Bank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Begtech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Fintech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bank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hack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4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488E-96F6-40AD-9BDB-D3144C13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375920"/>
            <a:ext cx="10168128" cy="141224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IV.Fintech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B7F6D-8E8E-47A1-BB88-F33332BE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879600"/>
            <a:ext cx="10168128" cy="5130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 Fintech hay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CMCN4.0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Sandbox).</a:t>
            </a: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eKYC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557083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0F3F3"/>
      </a:lt2>
      <a:accent1>
        <a:srgbClr val="E7294C"/>
      </a:accent1>
      <a:accent2>
        <a:srgbClr val="D51789"/>
      </a:accent2>
      <a:accent3>
        <a:srgbClr val="E329E7"/>
      </a:accent3>
      <a:accent4>
        <a:srgbClr val="8317D5"/>
      </a:accent4>
      <a:accent5>
        <a:srgbClr val="4529E7"/>
      </a:accent5>
      <a:accent6>
        <a:srgbClr val="174AD5"/>
      </a:accent6>
      <a:hlink>
        <a:srgbClr val="7956C6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1053</Words>
  <Application>Microsoft Office PowerPoint</Application>
  <PresentationFormat>Widescreen</PresentationFormat>
  <Paragraphs>114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Calibri</vt:lpstr>
      <vt:lpstr>Wingdings</vt:lpstr>
      <vt:lpstr>AccentBoxVTI</vt:lpstr>
      <vt:lpstr>TÁC ĐỘNG CỦA FINTECH TỚI NGÀNH DỊCH VỤ TÀI CHÍNH</vt:lpstr>
      <vt:lpstr>Nội dung trình bày</vt:lpstr>
      <vt:lpstr>I. Tổng quan những lĩnh vực mà Fintech hoạt động và xu hướng mô hình kinh doanh  (Nguồn: Điều tra của Vụ TT NHNN)</vt:lpstr>
      <vt:lpstr> I. Tổng quan những lĩnh vực mà Fintech hoạt động và xu hướng mô hình kinh doanh (nguồn: Fulbright)  </vt:lpstr>
      <vt:lpstr>I. 9 tác động của Fintech lên NHTW</vt:lpstr>
      <vt:lpstr>II. Thách thức &amp; cơ hội phát triển đối NHTM</vt:lpstr>
      <vt:lpstr>III. Fintech đưa đến sự thay đổi lớn về hành vi người tiêu dùng tài chính</vt:lpstr>
      <vt:lpstr>IV.Fintech thách thức và thay đổi lớn về pháp lý trong ngành dịch vụ tài chính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TÁC ĐỘNG CỦA FINTECH TỚI NGÀNH DỊCH VỤ TÀI CHÍNH</dc:title>
  <dc:creator>Hòe Phạm Xuân</dc:creator>
  <cp:lastModifiedBy>Hòe Phạm Xuân</cp:lastModifiedBy>
  <cp:revision>33</cp:revision>
  <dcterms:created xsi:type="dcterms:W3CDTF">2020-11-25T07:01:57Z</dcterms:created>
  <dcterms:modified xsi:type="dcterms:W3CDTF">2020-12-07T01:41:33Z</dcterms:modified>
</cp:coreProperties>
</file>